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4" r:id="rId3"/>
    <p:sldId id="321" r:id="rId4"/>
    <p:sldId id="298" r:id="rId5"/>
    <p:sldId id="300" r:id="rId6"/>
    <p:sldId id="301" r:id="rId7"/>
    <p:sldId id="322" r:id="rId8"/>
    <p:sldId id="313" r:id="rId9"/>
    <p:sldId id="310" r:id="rId10"/>
    <p:sldId id="323" r:id="rId11"/>
    <p:sldId id="326" r:id="rId12"/>
    <p:sldId id="316" r:id="rId13"/>
    <p:sldId id="325" r:id="rId14"/>
    <p:sldId id="273" r:id="rId15"/>
    <p:sldId id="31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387" autoAdjust="0"/>
  </p:normalViewPr>
  <p:slideViewPr>
    <p:cSldViewPr>
      <p:cViewPr varScale="1">
        <p:scale>
          <a:sx n="70" d="100"/>
          <a:sy n="70" d="100"/>
        </p:scale>
        <p:origin x="235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17.01.2024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E3E8A-CF47-47F7-B7DA-5CC0F70D87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66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17/01/2024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 dirty="0"/>
              <a:t>: 17.01.2024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DB39-AE62-712B-319C-B84AAC9C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and </a:t>
            </a:r>
            <a:r>
              <a:rPr lang="de-DE" dirty="0" err="1"/>
              <a:t>validated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7864CE-1A29-5E28-6FEB-23D128665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64" y="1772816"/>
            <a:ext cx="5246589" cy="4351338"/>
          </a:xfrm>
        </p:spPr>
      </p:pic>
    </p:spTree>
    <p:extLst>
      <p:ext uri="{BB962C8B-B14F-4D97-AF65-F5344CB8AC3E}">
        <p14:creationId xmlns:p14="http://schemas.microsoft.com/office/powerpoint/2010/main" val="260525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5D7E-5B97-4621-0093-95E05689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YOLO</a:t>
            </a:r>
            <a:br>
              <a:rPr lang="de-DE" dirty="0"/>
            </a:b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and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938D2-7E25-C026-0F27-81DAF28F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65" y="1988840"/>
            <a:ext cx="7200000" cy="1816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0986DB-1E94-93CE-C86C-74336DB8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65" y="4293096"/>
            <a:ext cx="7200000" cy="181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7C53-BEC3-FA0F-9BBA-71D52471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YOLOv8 </a:t>
            </a:r>
            <a:r>
              <a:rPr lang="de-DE" dirty="0" err="1"/>
              <a:t>vs</a:t>
            </a:r>
            <a:r>
              <a:rPr lang="de-DE"/>
              <a:t> FDL</a:t>
            </a:r>
            <a:br>
              <a:rPr lang="de-DE" dirty="0"/>
            </a:br>
            <a:r>
              <a:rPr lang="de-DE" dirty="0"/>
              <a:t>Performance on </a:t>
            </a:r>
            <a:r>
              <a:rPr lang="de-DE" b="1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366E9-830D-332E-FF09-76B84B0B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916832"/>
            <a:ext cx="7632848" cy="37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BEA-221E-BB91-F3D9-A60F4F7D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D2217-8769-2AAA-14AD-053F4BF7C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noProof="0" dirty="0"/>
              <a:t>Image segmentation seems to be a proper approach for modelling and solving the rail track detection problem</a:t>
            </a:r>
          </a:p>
          <a:p>
            <a:r>
              <a:rPr lang="en-US" dirty="0"/>
              <a:t>Fast line detection provides a solid baseline, however YOLO outperforms FDL in most scenarios</a:t>
            </a:r>
          </a:p>
          <a:p>
            <a:r>
              <a:rPr lang="en-US" sz="2800" noProof="0" dirty="0"/>
              <a:t>It seems that the performance across different sensors is similar – the orientation of the sensors has a larger impact on the results</a:t>
            </a:r>
          </a:p>
          <a:p>
            <a:r>
              <a:rPr lang="en-US" dirty="0"/>
              <a:t>YOLO is well suited to be applied in real life due to fast inference</a:t>
            </a:r>
            <a:endParaRPr lang="en-US" sz="2800" noProof="0" dirty="0"/>
          </a:p>
          <a:p>
            <a:endParaRPr lang="en-US" sz="2800" noProof="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51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68B-EB1D-CB1F-F0E9-A3F79B00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7" name="CPTKGANP01f08t01z14l10s01m00j0ca0cb01i01u00z12">
            <a:extLst>
              <a:ext uri="{FF2B5EF4-FFF2-40B4-BE49-F238E27FC236}">
                <a16:creationId xmlns:a16="http://schemas.microsoft.com/office/drawing/2014/main" id="{E0600BF5-D06B-B3D0-55EC-623FA40877D9}"/>
              </a:ext>
            </a:extLst>
          </p:cNvPr>
          <p:cNvSpPr txBox="1"/>
          <p:nvPr/>
        </p:nvSpPr>
        <p:spPr>
          <a:xfrm>
            <a:off x="335280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Sep 23</a:t>
            </a:r>
          </a:p>
        </p:txBody>
      </p:sp>
      <p:sp>
        <p:nvSpPr>
          <p:cNvPr id="8" name="CPTKGANP02f08t01z14l10s01m00j0ca0cb01i01u00z12">
            <a:extLst>
              <a:ext uri="{FF2B5EF4-FFF2-40B4-BE49-F238E27FC236}">
                <a16:creationId xmlns:a16="http://schemas.microsoft.com/office/drawing/2014/main" id="{72E0E474-FE64-1CC9-CA1D-BF2A8F07AF63}"/>
              </a:ext>
            </a:extLst>
          </p:cNvPr>
          <p:cNvSpPr txBox="1"/>
          <p:nvPr/>
        </p:nvSpPr>
        <p:spPr>
          <a:xfrm>
            <a:off x="417576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Oct 23</a:t>
            </a:r>
          </a:p>
        </p:txBody>
      </p:sp>
      <p:sp>
        <p:nvSpPr>
          <p:cNvPr id="9" name="CPTKGANP03f08t01z14l10s01m00j0ca0cb01i01u00z12">
            <a:extLst>
              <a:ext uri="{FF2B5EF4-FFF2-40B4-BE49-F238E27FC236}">
                <a16:creationId xmlns:a16="http://schemas.microsoft.com/office/drawing/2014/main" id="{2FEC4EC8-2C6B-7D5B-53CB-2DE8EE5F940D}"/>
              </a:ext>
            </a:extLst>
          </p:cNvPr>
          <p:cNvSpPr txBox="1"/>
          <p:nvPr/>
        </p:nvSpPr>
        <p:spPr>
          <a:xfrm>
            <a:off x="499872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Nov 23</a:t>
            </a:r>
          </a:p>
        </p:txBody>
      </p:sp>
      <p:sp>
        <p:nvSpPr>
          <p:cNvPr id="10" name="CPTKGANP04f08t01z14l10s01m00j0ca0cb01i01u00z12">
            <a:extLst>
              <a:ext uri="{FF2B5EF4-FFF2-40B4-BE49-F238E27FC236}">
                <a16:creationId xmlns:a16="http://schemas.microsoft.com/office/drawing/2014/main" id="{91A6002A-F0C6-71D0-73AA-9FAA3CDD7FD8}"/>
              </a:ext>
            </a:extLst>
          </p:cNvPr>
          <p:cNvSpPr txBox="1"/>
          <p:nvPr/>
        </p:nvSpPr>
        <p:spPr>
          <a:xfrm>
            <a:off x="582168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Dec 23</a:t>
            </a:r>
          </a:p>
        </p:txBody>
      </p:sp>
      <p:sp>
        <p:nvSpPr>
          <p:cNvPr id="11" name="CPTKGANP05f08t01z14l10s01m00j0ca0cb01i01u00z12">
            <a:extLst>
              <a:ext uri="{FF2B5EF4-FFF2-40B4-BE49-F238E27FC236}">
                <a16:creationId xmlns:a16="http://schemas.microsoft.com/office/drawing/2014/main" id="{81831CE6-487C-B904-7298-0F1818413A57}"/>
              </a:ext>
            </a:extLst>
          </p:cNvPr>
          <p:cNvSpPr txBox="1"/>
          <p:nvPr/>
        </p:nvSpPr>
        <p:spPr>
          <a:xfrm>
            <a:off x="66446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Jan 24</a:t>
            </a:r>
          </a:p>
        </p:txBody>
      </p:sp>
      <p:sp>
        <p:nvSpPr>
          <p:cNvPr id="12" name="CPTKGANP06f08t01z14l10s01m00j0ca0cb01i01u00z12">
            <a:extLst>
              <a:ext uri="{FF2B5EF4-FFF2-40B4-BE49-F238E27FC236}">
                <a16:creationId xmlns:a16="http://schemas.microsoft.com/office/drawing/2014/main" id="{31DBB9D1-5488-04E8-D32F-4F6D558664EF}"/>
              </a:ext>
            </a:extLst>
          </p:cNvPr>
          <p:cNvSpPr txBox="1"/>
          <p:nvPr/>
        </p:nvSpPr>
        <p:spPr>
          <a:xfrm>
            <a:off x="746759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Feb 24</a:t>
            </a:r>
          </a:p>
        </p:txBody>
      </p:sp>
      <p:sp>
        <p:nvSpPr>
          <p:cNvPr id="13" name="CPTKGANP07f08t01z14l10s01m00j0ca0cb01i01u00z12">
            <a:extLst>
              <a:ext uri="{FF2B5EF4-FFF2-40B4-BE49-F238E27FC236}">
                <a16:creationId xmlns:a16="http://schemas.microsoft.com/office/drawing/2014/main" id="{54B7DC89-E718-F68B-D6F4-DF7AD54450E0}"/>
              </a:ext>
            </a:extLst>
          </p:cNvPr>
          <p:cNvSpPr txBox="1"/>
          <p:nvPr/>
        </p:nvSpPr>
        <p:spPr>
          <a:xfrm>
            <a:off x="829055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Mar 24</a:t>
            </a:r>
          </a:p>
        </p:txBody>
      </p:sp>
      <p:sp>
        <p:nvSpPr>
          <p:cNvPr id="14" name="CPTKGANP08f08t01z14l10s01m00j0ca0cb01i01u00z12">
            <a:extLst>
              <a:ext uri="{FF2B5EF4-FFF2-40B4-BE49-F238E27FC236}">
                <a16:creationId xmlns:a16="http://schemas.microsoft.com/office/drawing/2014/main" id="{140507EA-9852-89BC-1A72-6432338B85E0}"/>
              </a:ext>
            </a:extLst>
          </p:cNvPr>
          <p:cNvSpPr txBox="1"/>
          <p:nvPr/>
        </p:nvSpPr>
        <p:spPr>
          <a:xfrm>
            <a:off x="911351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Apr 24</a:t>
            </a:r>
          </a:p>
        </p:txBody>
      </p:sp>
      <p:sp>
        <p:nvSpPr>
          <p:cNvPr id="15" name="CPTKGANP09f08t01z14l10s01m00j0ca0cb01i01u00z12">
            <a:extLst>
              <a:ext uri="{FF2B5EF4-FFF2-40B4-BE49-F238E27FC236}">
                <a16:creationId xmlns:a16="http://schemas.microsoft.com/office/drawing/2014/main" id="{05639EAD-E145-5906-DCBB-5DFACC778AA1}"/>
              </a:ext>
            </a:extLst>
          </p:cNvPr>
          <p:cNvSpPr txBox="1"/>
          <p:nvPr/>
        </p:nvSpPr>
        <p:spPr>
          <a:xfrm>
            <a:off x="993647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May 24</a:t>
            </a:r>
          </a:p>
        </p:txBody>
      </p:sp>
      <p:sp>
        <p:nvSpPr>
          <p:cNvPr id="16" name="CPTKGANP10f08t01z14l10s01m00j0ca0cb01i01u00z12">
            <a:extLst>
              <a:ext uri="{FF2B5EF4-FFF2-40B4-BE49-F238E27FC236}">
                <a16:creationId xmlns:a16="http://schemas.microsoft.com/office/drawing/2014/main" id="{70991D00-691C-8391-1A29-FFE703160870}"/>
              </a:ext>
            </a:extLst>
          </p:cNvPr>
          <p:cNvSpPr txBox="1"/>
          <p:nvPr/>
        </p:nvSpPr>
        <p:spPr>
          <a:xfrm>
            <a:off x="107594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Jun 24</a:t>
            </a:r>
          </a:p>
        </p:txBody>
      </p:sp>
      <p:sp>
        <p:nvSpPr>
          <p:cNvPr id="17" name="CPTKGANH01f07t01z14l10s01m02j0la0cb01i00u00z12">
            <a:extLst>
              <a:ext uri="{FF2B5EF4-FFF2-40B4-BE49-F238E27FC236}">
                <a16:creationId xmlns:a16="http://schemas.microsoft.com/office/drawing/2014/main" id="{329758E1-5E2F-3A9A-3E32-17A972867082}"/>
              </a:ext>
            </a:extLst>
          </p:cNvPr>
          <p:cNvSpPr txBox="1"/>
          <p:nvPr/>
        </p:nvSpPr>
        <p:spPr>
          <a:xfrm>
            <a:off x="609600" y="1689223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DSP Kick-off</a:t>
            </a:r>
          </a:p>
        </p:txBody>
      </p:sp>
      <p:sp>
        <p:nvSpPr>
          <p:cNvPr id="18" name="CPTKGANH02f07t01z14l10s01m02j0la0cb01i00u00z12">
            <a:extLst>
              <a:ext uri="{FF2B5EF4-FFF2-40B4-BE49-F238E27FC236}">
                <a16:creationId xmlns:a16="http://schemas.microsoft.com/office/drawing/2014/main" id="{A2981F25-DE60-AC5E-C52F-EE738EF26BE2}"/>
              </a:ext>
            </a:extLst>
          </p:cNvPr>
          <p:cNvSpPr txBox="1"/>
          <p:nvPr/>
        </p:nvSpPr>
        <p:spPr>
          <a:xfrm>
            <a:off x="609600" y="211522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Exploratory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Data Analysis</a:t>
            </a:r>
          </a:p>
        </p:txBody>
      </p:sp>
      <p:sp>
        <p:nvSpPr>
          <p:cNvPr id="19" name="CPTKGANH03f07t01z14l10s01m02j0la0cb01i00u00z12">
            <a:extLst>
              <a:ext uri="{FF2B5EF4-FFF2-40B4-BE49-F238E27FC236}">
                <a16:creationId xmlns:a16="http://schemas.microsoft.com/office/drawing/2014/main" id="{4A67F939-7A5C-FFBE-1662-097F57C57965}"/>
              </a:ext>
            </a:extLst>
          </p:cNvPr>
          <p:cNvSpPr txBox="1"/>
          <p:nvPr/>
        </p:nvSpPr>
        <p:spPr>
          <a:xfrm>
            <a:off x="609600" y="254123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Literature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Review</a:t>
            </a:r>
          </a:p>
        </p:txBody>
      </p:sp>
      <p:sp>
        <p:nvSpPr>
          <p:cNvPr id="20" name="CPTKGANH04f07t01z14l10s01m02j0la0cb01i00u00z12">
            <a:extLst>
              <a:ext uri="{FF2B5EF4-FFF2-40B4-BE49-F238E27FC236}">
                <a16:creationId xmlns:a16="http://schemas.microsoft.com/office/drawing/2014/main" id="{73B54428-5319-FAD8-B306-9FD2D3CDA60E}"/>
              </a:ext>
            </a:extLst>
          </p:cNvPr>
          <p:cNvSpPr txBox="1"/>
          <p:nvPr/>
        </p:nvSpPr>
        <p:spPr>
          <a:xfrm>
            <a:off x="609600" y="2967240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Base Model Selected</a:t>
            </a:r>
          </a:p>
        </p:txBody>
      </p:sp>
      <p:sp>
        <p:nvSpPr>
          <p:cNvPr id="21" name="CPTKGANH05f07t01z14l10s01m02j0la0cb01i00u00z12">
            <a:extLst>
              <a:ext uri="{FF2B5EF4-FFF2-40B4-BE49-F238E27FC236}">
                <a16:creationId xmlns:a16="http://schemas.microsoft.com/office/drawing/2014/main" id="{1F7B7545-4098-0710-0540-D29072131D05}"/>
              </a:ext>
            </a:extLst>
          </p:cNvPr>
          <p:cNvSpPr txBox="1"/>
          <p:nvPr/>
        </p:nvSpPr>
        <p:spPr>
          <a:xfrm>
            <a:off x="609600" y="3393245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Establishing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Baseline (CV2)</a:t>
            </a:r>
          </a:p>
        </p:txBody>
      </p:sp>
      <p:sp>
        <p:nvSpPr>
          <p:cNvPr id="22" name="CPTKGANH06f07t01z14l10s01m02j0la0cb01i00u00z12">
            <a:extLst>
              <a:ext uri="{FF2B5EF4-FFF2-40B4-BE49-F238E27FC236}">
                <a16:creationId xmlns:a16="http://schemas.microsoft.com/office/drawing/2014/main" id="{BE4BD142-1D12-8457-842E-00FF52D54CF4}"/>
              </a:ext>
            </a:extLst>
          </p:cNvPr>
          <p:cNvSpPr txBox="1"/>
          <p:nvPr/>
        </p:nvSpPr>
        <p:spPr>
          <a:xfrm>
            <a:off x="609600" y="3819251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Model Finetuning</a:t>
            </a:r>
          </a:p>
        </p:txBody>
      </p:sp>
      <p:sp>
        <p:nvSpPr>
          <p:cNvPr id="23" name="CPTKGANH07f07t01z14l10s01m02j0la0cb01i00u00z12">
            <a:extLst>
              <a:ext uri="{FF2B5EF4-FFF2-40B4-BE49-F238E27FC236}">
                <a16:creationId xmlns:a16="http://schemas.microsoft.com/office/drawing/2014/main" id="{1808E67C-41AC-7AD4-B506-984EF4C03867}"/>
              </a:ext>
            </a:extLst>
          </p:cNvPr>
          <p:cNvSpPr txBox="1"/>
          <p:nvPr/>
        </p:nvSpPr>
        <p:spPr>
          <a:xfrm>
            <a:off x="609600" y="4245257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Result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Analysis and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Documentation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of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Approach</a:t>
            </a:r>
          </a:p>
        </p:txBody>
      </p:sp>
      <p:sp>
        <p:nvSpPr>
          <p:cNvPr id="24" name="CPTKGANH08f07t01z14l10s01m02j0la0cb01i00u00z12">
            <a:extLst>
              <a:ext uri="{FF2B5EF4-FFF2-40B4-BE49-F238E27FC236}">
                <a16:creationId xmlns:a16="http://schemas.microsoft.com/office/drawing/2014/main" id="{5C7E3E6D-4065-EB84-B841-FBAE58471E38}"/>
              </a:ext>
            </a:extLst>
          </p:cNvPr>
          <p:cNvSpPr txBox="1"/>
          <p:nvPr/>
        </p:nvSpPr>
        <p:spPr>
          <a:xfrm>
            <a:off x="609600" y="4671262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First Version Ready</a:t>
            </a:r>
          </a:p>
        </p:txBody>
      </p:sp>
      <p:sp>
        <p:nvSpPr>
          <p:cNvPr id="25" name="CPTKGANH09f07t01z14l10s01m02j0la0cb01i00u00z12">
            <a:extLst>
              <a:ext uri="{FF2B5EF4-FFF2-40B4-BE49-F238E27FC236}">
                <a16:creationId xmlns:a16="http://schemas.microsoft.com/office/drawing/2014/main" id="{C2B3A6DF-70D3-F547-B520-28D6FE9FA7A2}"/>
              </a:ext>
            </a:extLst>
          </p:cNvPr>
          <p:cNvSpPr txBox="1"/>
          <p:nvPr/>
        </p:nvSpPr>
        <p:spPr>
          <a:xfrm>
            <a:off x="609600" y="509726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Final Version Ready</a:t>
            </a:r>
          </a:p>
        </p:txBody>
      </p:sp>
      <p:sp>
        <p:nvSpPr>
          <p:cNvPr id="26" name="CPTKGANH10f07t01z14l10s01m02j0la0cb01i00u00z12">
            <a:extLst>
              <a:ext uri="{FF2B5EF4-FFF2-40B4-BE49-F238E27FC236}">
                <a16:creationId xmlns:a16="http://schemas.microsoft.com/office/drawing/2014/main" id="{9D3DC345-294B-7C0A-9C98-81987185B6E5}"/>
              </a:ext>
            </a:extLst>
          </p:cNvPr>
          <p:cNvSpPr txBox="1"/>
          <p:nvPr/>
        </p:nvSpPr>
        <p:spPr>
          <a:xfrm>
            <a:off x="609600" y="552327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Master‘s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Exam</a:t>
            </a:r>
            <a:endParaRPr lang="de-DE" sz="1200" b="1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CPTKGANB01f01l10s01">
            <a:extLst>
              <a:ext uri="{FF2B5EF4-FFF2-40B4-BE49-F238E27FC236}">
                <a16:creationId xmlns:a16="http://schemas.microsoft.com/office/drawing/2014/main" id="{84E9DFC2-B9AB-E2AD-EF26-F42BABB3F7F0}"/>
              </a:ext>
            </a:extLst>
          </p:cNvPr>
          <p:cNvSpPr txBox="1"/>
          <p:nvPr/>
        </p:nvSpPr>
        <p:spPr>
          <a:xfrm>
            <a:off x="3352800" y="1689223"/>
            <a:ext cx="8229598" cy="4260057"/>
          </a:xfrm>
          <a:prstGeom prst="rect">
            <a:avLst/>
          </a:prstGeom>
          <a:solidFill>
            <a:srgbClr val="FFFFFF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cxnSp>
        <p:nvCxnSpPr>
          <p:cNvPr id="28" name="CPTKGANL01l10s00f00d01">
            <a:extLst>
              <a:ext uri="{FF2B5EF4-FFF2-40B4-BE49-F238E27FC236}">
                <a16:creationId xmlns:a16="http://schemas.microsoft.com/office/drawing/2014/main" id="{FCF9BE87-2E02-B27E-F2ED-81D1845590FE}"/>
              </a:ext>
            </a:extLst>
          </p:cNvPr>
          <p:cNvCxnSpPr/>
          <p:nvPr/>
        </p:nvCxnSpPr>
        <p:spPr>
          <a:xfrm>
            <a:off x="417576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PTKGANL02l10s00f00d01">
            <a:extLst>
              <a:ext uri="{FF2B5EF4-FFF2-40B4-BE49-F238E27FC236}">
                <a16:creationId xmlns:a16="http://schemas.microsoft.com/office/drawing/2014/main" id="{043E24E8-7062-BEA1-1437-018A3B18765B}"/>
              </a:ext>
            </a:extLst>
          </p:cNvPr>
          <p:cNvCxnSpPr/>
          <p:nvPr/>
        </p:nvCxnSpPr>
        <p:spPr>
          <a:xfrm>
            <a:off x="499872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PTKGANL03l10s00f00d01">
            <a:extLst>
              <a:ext uri="{FF2B5EF4-FFF2-40B4-BE49-F238E27FC236}">
                <a16:creationId xmlns:a16="http://schemas.microsoft.com/office/drawing/2014/main" id="{F51DB1C0-83BC-083E-F9CF-432BE81CB4AC}"/>
              </a:ext>
            </a:extLst>
          </p:cNvPr>
          <p:cNvCxnSpPr/>
          <p:nvPr/>
        </p:nvCxnSpPr>
        <p:spPr>
          <a:xfrm>
            <a:off x="582168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PTKGANL04l10s00f00d01">
            <a:extLst>
              <a:ext uri="{FF2B5EF4-FFF2-40B4-BE49-F238E27FC236}">
                <a16:creationId xmlns:a16="http://schemas.microsoft.com/office/drawing/2014/main" id="{52BBC2C2-4461-8DD2-D3C5-A9B494CFBFD6}"/>
              </a:ext>
            </a:extLst>
          </p:cNvPr>
          <p:cNvCxnSpPr/>
          <p:nvPr/>
        </p:nvCxnSpPr>
        <p:spPr>
          <a:xfrm>
            <a:off x="66446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PTKGANL05l10s00f00d01">
            <a:extLst>
              <a:ext uri="{FF2B5EF4-FFF2-40B4-BE49-F238E27FC236}">
                <a16:creationId xmlns:a16="http://schemas.microsoft.com/office/drawing/2014/main" id="{05F7AA65-70E2-193D-C1FE-9959E419379B}"/>
              </a:ext>
            </a:extLst>
          </p:cNvPr>
          <p:cNvCxnSpPr/>
          <p:nvPr/>
        </p:nvCxnSpPr>
        <p:spPr>
          <a:xfrm>
            <a:off x="746759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PTKGANL06l10s00f00d01">
            <a:extLst>
              <a:ext uri="{FF2B5EF4-FFF2-40B4-BE49-F238E27FC236}">
                <a16:creationId xmlns:a16="http://schemas.microsoft.com/office/drawing/2014/main" id="{760E07A4-949A-B0E3-2897-BCC3A6ACF8F7}"/>
              </a:ext>
            </a:extLst>
          </p:cNvPr>
          <p:cNvCxnSpPr/>
          <p:nvPr/>
        </p:nvCxnSpPr>
        <p:spPr>
          <a:xfrm>
            <a:off x="829055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PTKGANL07l10s00f00d01">
            <a:extLst>
              <a:ext uri="{FF2B5EF4-FFF2-40B4-BE49-F238E27FC236}">
                <a16:creationId xmlns:a16="http://schemas.microsoft.com/office/drawing/2014/main" id="{F258A691-33D7-73E1-D7F0-AF88E2A7E1C0}"/>
              </a:ext>
            </a:extLst>
          </p:cNvPr>
          <p:cNvCxnSpPr/>
          <p:nvPr/>
        </p:nvCxnSpPr>
        <p:spPr>
          <a:xfrm>
            <a:off x="911351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PTKGANL08l10s00f00d01">
            <a:extLst>
              <a:ext uri="{FF2B5EF4-FFF2-40B4-BE49-F238E27FC236}">
                <a16:creationId xmlns:a16="http://schemas.microsoft.com/office/drawing/2014/main" id="{CC2239B9-4B87-632B-5AAA-F5A6D9572E6F}"/>
              </a:ext>
            </a:extLst>
          </p:cNvPr>
          <p:cNvCxnSpPr/>
          <p:nvPr/>
        </p:nvCxnSpPr>
        <p:spPr>
          <a:xfrm>
            <a:off x="993647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PTKGANL09l10s00f00d01">
            <a:extLst>
              <a:ext uri="{FF2B5EF4-FFF2-40B4-BE49-F238E27FC236}">
                <a16:creationId xmlns:a16="http://schemas.microsoft.com/office/drawing/2014/main" id="{E3D55D0D-F1FD-A9FD-F0B6-2E33A5F5EF8E}"/>
              </a:ext>
            </a:extLst>
          </p:cNvPr>
          <p:cNvCxnSpPr/>
          <p:nvPr/>
        </p:nvCxnSpPr>
        <p:spPr>
          <a:xfrm>
            <a:off x="107594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PTKGANT02f04t01z14l10s01m00j0ca0cb00i00u00z12">
            <a:extLst>
              <a:ext uri="{FF2B5EF4-FFF2-40B4-BE49-F238E27FC236}">
                <a16:creationId xmlns:a16="http://schemas.microsoft.com/office/drawing/2014/main" id="{0AE5507D-45DB-45AA-1631-0CA0AA90CED3}"/>
              </a:ext>
            </a:extLst>
          </p:cNvPr>
          <p:cNvSpPr txBox="1"/>
          <p:nvPr/>
        </p:nvSpPr>
        <p:spPr>
          <a:xfrm>
            <a:off x="3647730" y="2157829"/>
            <a:ext cx="1350987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8" name="CPTKGANT03f04t01z14l10s01m00j0ca0cb00i00u00z12">
            <a:extLst>
              <a:ext uri="{FF2B5EF4-FFF2-40B4-BE49-F238E27FC236}">
                <a16:creationId xmlns:a16="http://schemas.microsoft.com/office/drawing/2014/main" id="{E37935A2-B616-3629-A7DE-23C9917F08A1}"/>
              </a:ext>
            </a:extLst>
          </p:cNvPr>
          <p:cNvSpPr txBox="1"/>
          <p:nvPr/>
        </p:nvSpPr>
        <p:spPr>
          <a:xfrm>
            <a:off x="3647730" y="2583834"/>
            <a:ext cx="1659976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9" name="CPTKGANT05f04t01z14l10s01m00j0ca0cb00i00u00z12">
            <a:extLst>
              <a:ext uri="{FF2B5EF4-FFF2-40B4-BE49-F238E27FC236}">
                <a16:creationId xmlns:a16="http://schemas.microsoft.com/office/drawing/2014/main" id="{A97FD63F-8932-0CA8-CD69-7455CAFCC94B}"/>
              </a:ext>
            </a:extLst>
          </p:cNvPr>
          <p:cNvSpPr txBox="1"/>
          <p:nvPr/>
        </p:nvSpPr>
        <p:spPr>
          <a:xfrm>
            <a:off x="4511830" y="3435846"/>
            <a:ext cx="2132805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0" name="CPTKGANT06f04t01z14l10s01m00j0ca0cb00i00u00z12">
            <a:extLst>
              <a:ext uri="{FF2B5EF4-FFF2-40B4-BE49-F238E27FC236}">
                <a16:creationId xmlns:a16="http://schemas.microsoft.com/office/drawing/2014/main" id="{10886CFF-D8F6-2028-EE4C-D6BEB4B63520}"/>
              </a:ext>
            </a:extLst>
          </p:cNvPr>
          <p:cNvSpPr txBox="1"/>
          <p:nvPr/>
        </p:nvSpPr>
        <p:spPr>
          <a:xfrm>
            <a:off x="5307706" y="3861851"/>
            <a:ext cx="2982852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3458F597-B8CB-CFB7-5A5F-CA9C72608E98}"/>
              </a:ext>
            </a:extLst>
          </p:cNvPr>
          <p:cNvSpPr/>
          <p:nvPr/>
        </p:nvSpPr>
        <p:spPr>
          <a:xfrm>
            <a:off x="3510488" y="175370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AEDDF1F0-5106-5B1B-B9DE-127CFEDC45FC}"/>
              </a:ext>
            </a:extLst>
          </p:cNvPr>
          <p:cNvSpPr/>
          <p:nvPr/>
        </p:nvSpPr>
        <p:spPr>
          <a:xfrm>
            <a:off x="5194136" y="3009839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C4E1E21F-7986-E831-5407-CEB4A4D785E3}"/>
              </a:ext>
            </a:extLst>
          </p:cNvPr>
          <p:cNvSpPr/>
          <p:nvPr/>
        </p:nvSpPr>
        <p:spPr>
          <a:xfrm>
            <a:off x="10678264" y="5172724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CE46C70E-0D0D-4D25-D5A8-405C75DFA1C1}"/>
              </a:ext>
            </a:extLst>
          </p:cNvPr>
          <p:cNvSpPr/>
          <p:nvPr/>
        </p:nvSpPr>
        <p:spPr>
          <a:xfrm>
            <a:off x="11273412" y="5598730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9494CFB6-4D8D-52B8-E120-4C10A31580E1}"/>
              </a:ext>
            </a:extLst>
          </p:cNvPr>
          <p:cNvSpPr/>
          <p:nvPr/>
        </p:nvSpPr>
        <p:spPr>
          <a:xfrm>
            <a:off x="9260943" y="488729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PTKGANT06f04t01z14l10s01m00j0ca0cb00i00u00z12">
            <a:extLst>
              <a:ext uri="{FF2B5EF4-FFF2-40B4-BE49-F238E27FC236}">
                <a16:creationId xmlns:a16="http://schemas.microsoft.com/office/drawing/2014/main" id="{27CE1F5F-AC3B-08B8-22FD-A4B28F5CFD70}"/>
              </a:ext>
            </a:extLst>
          </p:cNvPr>
          <p:cNvSpPr txBox="1"/>
          <p:nvPr/>
        </p:nvSpPr>
        <p:spPr>
          <a:xfrm>
            <a:off x="7467595" y="4290386"/>
            <a:ext cx="3373011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0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setting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77" y="3434815"/>
            <a:ext cx="2520462" cy="176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65D6B-E140-A5A5-83F5-7901AC3A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07" y="1916951"/>
            <a:ext cx="1630189" cy="1080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3C8DBF-6DA2-1901-EF3E-DCB25BA4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20607" y="4761275"/>
            <a:ext cx="1735385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BB15D-9F13-220B-2814-4F87868A0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07" y="3339113"/>
            <a:ext cx="1415885" cy="108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375920" y="2932204"/>
            <a:ext cx="1271514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4F703-2286-12F3-A680-34B4AC448388}"/>
              </a:ext>
            </a:extLst>
          </p:cNvPr>
          <p:cNvSpPr txBox="1"/>
          <p:nvPr/>
        </p:nvSpPr>
        <p:spPr>
          <a:xfrm>
            <a:off x="415728" y="2002095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What is Automatic train operations (ATO)</a:t>
            </a:r>
            <a:br>
              <a:rPr lang="en-GB" sz="1800" dirty="0"/>
            </a:br>
            <a:r>
              <a:rPr lang="en-GB" sz="1800" dirty="0">
                <a:sym typeface="Wingdings" panose="05000000000000000000" pitchFamily="2" charset="2"/>
              </a:rPr>
              <a:t>Technology is used to automate </a:t>
            </a:r>
            <a:br>
              <a:rPr lang="en-GB" sz="1800" dirty="0">
                <a:sym typeface="Wingdings" panose="05000000000000000000" pitchFamily="2" charset="2"/>
              </a:rPr>
            </a:br>
            <a:r>
              <a:rPr lang="en-GB" sz="1800" dirty="0">
                <a:sym typeface="Wingdings" panose="05000000000000000000" pitchFamily="2" charset="2"/>
              </a:rPr>
              <a:t>tasks that were previously performed </a:t>
            </a:r>
            <a:br>
              <a:rPr lang="en-GB" sz="1800" dirty="0">
                <a:sym typeface="Wingdings" panose="05000000000000000000" pitchFamily="2" charset="2"/>
              </a:rPr>
            </a:br>
            <a:r>
              <a:rPr lang="en-GB" sz="1800" dirty="0">
                <a:sym typeface="Wingdings" panose="05000000000000000000" pitchFamily="2" charset="2"/>
              </a:rPr>
              <a:t>by rail personnel (e.g., conductor)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6A62-4EDC-7BA4-8E93-E99950D7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  <a:r>
              <a:rPr lang="de-DE" sz="4400" dirty="0" err="1"/>
              <a:t>generated</a:t>
            </a:r>
            <a:r>
              <a:rPr lang="de-DE" sz="4400" dirty="0"/>
              <a:t> </a:t>
            </a:r>
            <a:r>
              <a:rPr lang="de-DE" sz="4400" dirty="0" err="1"/>
              <a:t>by</a:t>
            </a:r>
            <a:r>
              <a:rPr lang="de-DE" sz="4400" dirty="0"/>
              <a:t> Deutsche Bahn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1B1A-3205-12A9-9C27-FBB23DC3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Multisensor</a:t>
            </a:r>
            <a:r>
              <a:rPr lang="en-US" sz="2400" dirty="0"/>
              <a:t> dataset </a:t>
            </a:r>
          </a:p>
          <a:p>
            <a:pPr lvl="1"/>
            <a:r>
              <a:rPr lang="en-US" sz="2000" dirty="0"/>
              <a:t>Infrared</a:t>
            </a:r>
          </a:p>
          <a:p>
            <a:pPr lvl="1"/>
            <a:r>
              <a:rPr lang="en-US" sz="2000" dirty="0"/>
              <a:t>RGB 5MP</a:t>
            </a:r>
          </a:p>
          <a:p>
            <a:pPr lvl="1"/>
            <a:r>
              <a:rPr lang="en-US" sz="2000" dirty="0"/>
              <a:t>RGB 12MP</a:t>
            </a:r>
          </a:p>
          <a:p>
            <a:pPr lvl="1"/>
            <a:r>
              <a:rPr lang="en-US" sz="2000" dirty="0"/>
              <a:t>Left, right, and center, respectively</a:t>
            </a:r>
          </a:p>
          <a:p>
            <a:r>
              <a:rPr lang="en-US" sz="2400" dirty="0"/>
              <a:t>Large similarity between frames of video 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 split on videos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 add other datasets during training process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D2DCD-BEA1-1EFE-7EA2-798D9D21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759" y="3934009"/>
            <a:ext cx="2118729" cy="2223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321D6-2589-3853-ACE0-D60AF00B7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84" y="4869160"/>
            <a:ext cx="5256584" cy="7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81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DE31-9BF2-F0ED-F7F6-DFE796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Semantic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segmentation </a:t>
            </a:r>
            <a:r>
              <a:rPr lang="en-US" dirty="0">
                <a:solidFill>
                  <a:srgbClr val="040C28"/>
                </a:solidFill>
                <a:latin typeface="Google Sans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deep learning algorithm that associates a label or category with every pixel in an image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Distinguish background pixels and track pixels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Baselining by traditional image processing approach based on gradient thresholding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06DD1-8EB7-1773-9647-245900DF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825624"/>
            <a:ext cx="3240000" cy="2016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32823-27C5-2CAE-68CD-4B0E38F1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70" y="1825623"/>
            <a:ext cx="3240000" cy="2016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8AC026-770C-68C1-B418-4FC647DB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4148957"/>
            <a:ext cx="3240000" cy="2016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2462B-9B79-5DC3-1962-2B617E589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968" y="4148957"/>
            <a:ext cx="3240000" cy="20163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0CD8CF-CF74-FA09-BC8D-ED3C3E3CCD04}"/>
              </a:ext>
            </a:extLst>
          </p:cNvPr>
          <p:cNvSpPr txBox="1"/>
          <p:nvPr/>
        </p:nvSpPr>
        <p:spPr>
          <a:xfrm>
            <a:off x="245941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542C0-BB58-9EE3-0EED-729503AC26F0}"/>
              </a:ext>
            </a:extLst>
          </p:cNvPr>
          <p:cNvSpPr txBox="1"/>
          <p:nvPr/>
        </p:nvSpPr>
        <p:spPr>
          <a:xfrm>
            <a:off x="6312024" y="1573490"/>
            <a:ext cx="223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Labels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polylines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644614-5285-0B3D-D02C-BDF1BA6D066F}"/>
              </a:ext>
            </a:extLst>
          </p:cNvPr>
          <p:cNvSpPr txBox="1"/>
          <p:nvPr/>
        </p:nvSpPr>
        <p:spPr>
          <a:xfrm>
            <a:off x="2459416" y="38610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Mask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78A48-FCDD-291F-267A-6D7EA5EA20E1}"/>
              </a:ext>
            </a:extLst>
          </p:cNvPr>
          <p:cNvSpPr txBox="1"/>
          <p:nvPr/>
        </p:nvSpPr>
        <p:spPr>
          <a:xfrm>
            <a:off x="6384032" y="3861048"/>
            <a:ext cx="208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contour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3EDAD-4B73-0D39-8C81-260D7DAB8243}"/>
              </a:ext>
            </a:extLst>
          </p:cNvPr>
          <p:cNvSpPr txBox="1"/>
          <p:nvPr/>
        </p:nvSpPr>
        <p:spPr>
          <a:xfrm>
            <a:off x="9192344" y="4520319"/>
            <a:ext cx="28803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/>
              <a:t>Contour</a:t>
            </a:r>
            <a:r>
              <a:rPr lang="de-DE" sz="1600" b="1" dirty="0"/>
              <a:t> = Label</a:t>
            </a:r>
            <a:endParaRPr lang="de-DE" sz="1100" b="1" dirty="0"/>
          </a:p>
          <a:p>
            <a:r>
              <a:rPr lang="de-DE" sz="1100" dirty="0"/>
              <a:t>0 0.0515625 0.24166666666666667 0.046875 0.24375 0.0453125 0.24791666666666667 0.0515625 0.25625 0.1296875 0.2916666666666667 0.1734375 0.31666666666666665 0.1890625 0.3333333333333333</a:t>
            </a:r>
          </a:p>
        </p:txBody>
      </p:sp>
    </p:spTree>
    <p:extLst>
      <p:ext uri="{BB962C8B-B14F-4D97-AF65-F5344CB8AC3E}">
        <p14:creationId xmlns:p14="http://schemas.microsoft.com/office/powerpoint/2010/main" val="58513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CD8CF-CF74-FA09-BC8D-ED3C3E3CCD04}"/>
              </a:ext>
            </a:extLst>
          </p:cNvPr>
          <p:cNvSpPr txBox="1"/>
          <p:nvPr/>
        </p:nvSpPr>
        <p:spPr>
          <a:xfrm>
            <a:off x="245941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542C0-BB58-9EE3-0EED-729503AC26F0}"/>
              </a:ext>
            </a:extLst>
          </p:cNvPr>
          <p:cNvSpPr txBox="1"/>
          <p:nvPr/>
        </p:nvSpPr>
        <p:spPr>
          <a:xfrm>
            <a:off x="786037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RailSem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99DDE-4B1B-D9FF-0097-1C6A75E1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1" y="2100166"/>
            <a:ext cx="5040000" cy="384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273D1-27B5-415D-B9A2-7BB7EBA2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1" y="2099275"/>
            <a:ext cx="504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0FC3-A042-55B2-A45A-C1CE3911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(FDL)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C20DBA-4517-D741-BB94-9C4391B0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484784"/>
            <a:ext cx="5056079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5D7E-5B97-4621-0093-95E05689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br>
              <a:rPr lang="de-DE" dirty="0"/>
            </a:b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and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8697E-E13A-6390-444D-5F0799C7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0" y="1988840"/>
            <a:ext cx="7200000" cy="1804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17520-0049-63F7-BE04-F77C7998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0" y="4437112"/>
            <a:ext cx="7200000" cy="160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67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E903-8D2D-0441-AA6B-4991346F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FE9C-E8F4-80DB-F145-95982139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YOLOv8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framework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and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en-US" dirty="0"/>
              <a:t>State-of-the-art computer vision model built by </a:t>
            </a:r>
            <a:r>
              <a:rPr lang="en-US" dirty="0" err="1"/>
              <a:t>Ultralytics</a:t>
            </a:r>
            <a:endParaRPr lang="en-US" dirty="0"/>
          </a:p>
          <a:p>
            <a:r>
              <a:rPr lang="en-US" dirty="0"/>
              <a:t>Easy to use</a:t>
            </a:r>
          </a:p>
          <a:p>
            <a:r>
              <a:rPr lang="en-US" dirty="0"/>
              <a:t>Open source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7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Verdana</vt:lpstr>
      <vt:lpstr>Office</vt:lpstr>
      <vt:lpstr>Multi-sensor rail track detection in automatic train operations</vt:lpstr>
      <vt:lpstr>Problem setting</vt:lpstr>
      <vt:lpstr>Dataset generated by Deutsche Bahn</vt:lpstr>
      <vt:lpstr>Modelling rail detection as segmentation</vt:lpstr>
      <vt:lpstr>Modelling rail detection as segmentation</vt:lpstr>
      <vt:lpstr>Modelling rail detection as segmentation</vt:lpstr>
      <vt:lpstr>Baselining with fast line detection (FDL)</vt:lpstr>
      <vt:lpstr>Baselining with fast line detection Good examples and bad examples</vt:lpstr>
      <vt:lpstr>Deep learning approach</vt:lpstr>
      <vt:lpstr>9 models have been trained and validated</vt:lpstr>
      <vt:lpstr>YOLO Good examples and bad examples</vt:lpstr>
      <vt:lpstr>YOLOv8 vs FDL Performance on validation data</vt:lpstr>
      <vt:lpstr>Conclusion</vt:lpstr>
      <vt:lpstr>Timeline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148</cp:revision>
  <dcterms:created xsi:type="dcterms:W3CDTF">2019-03-28T08:56:36Z</dcterms:created>
  <dcterms:modified xsi:type="dcterms:W3CDTF">2024-01-17T17:17:41Z</dcterms:modified>
</cp:coreProperties>
</file>